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to do??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Simple </a:t>
            </a:r>
            <a:r>
              <a:rPr lang="es-ES" dirty="0" err="1" smtClean="0"/>
              <a:t>Future</a:t>
            </a:r>
            <a:r>
              <a:rPr lang="es-ES" dirty="0" smtClean="0"/>
              <a:t> Tense </a:t>
            </a:r>
          </a:p>
          <a:p>
            <a:r>
              <a:rPr lang="es-ES" dirty="0" smtClean="0"/>
              <a:t>6th Grade 2016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637" y="4248281"/>
            <a:ext cx="1990725" cy="22955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47" y="4248281"/>
            <a:ext cx="22288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4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527" y="2036619"/>
            <a:ext cx="7086599" cy="4114799"/>
          </a:xfrm>
        </p:spPr>
      </p:pic>
    </p:spTree>
    <p:extLst>
      <p:ext uri="{BB962C8B-B14F-4D97-AF65-F5344CB8AC3E}">
        <p14:creationId xmlns:p14="http://schemas.microsoft.com/office/powerpoint/2010/main" val="411643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346" y="2270918"/>
            <a:ext cx="7024254" cy="4192228"/>
          </a:xfrm>
        </p:spPr>
      </p:pic>
    </p:spTree>
    <p:extLst>
      <p:ext uri="{BB962C8B-B14F-4D97-AF65-F5344CB8AC3E}">
        <p14:creationId xmlns:p14="http://schemas.microsoft.com/office/powerpoint/2010/main" val="249800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932" y="2192482"/>
            <a:ext cx="7710054" cy="3979718"/>
          </a:xfrm>
        </p:spPr>
      </p:pic>
    </p:spTree>
    <p:extLst>
      <p:ext uri="{BB962C8B-B14F-4D97-AF65-F5344CB8AC3E}">
        <p14:creationId xmlns:p14="http://schemas.microsoft.com/office/powerpoint/2010/main" val="26376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057400"/>
            <a:ext cx="5741483" cy="4052454"/>
          </a:xfrm>
        </p:spPr>
      </p:pic>
    </p:spTree>
    <p:extLst>
      <p:ext uri="{BB962C8B-B14F-4D97-AF65-F5344CB8AC3E}">
        <p14:creationId xmlns:p14="http://schemas.microsoft.com/office/powerpoint/2010/main" val="35990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216" y="2057400"/>
            <a:ext cx="5699486" cy="4384964"/>
          </a:xfrm>
        </p:spPr>
      </p:pic>
    </p:spTree>
    <p:extLst>
      <p:ext uri="{BB962C8B-B14F-4D97-AF65-F5344CB8AC3E}">
        <p14:creationId xmlns:p14="http://schemas.microsoft.com/office/powerpoint/2010/main" val="6469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09" y="2078182"/>
            <a:ext cx="6837218" cy="4114800"/>
          </a:xfrm>
        </p:spPr>
      </p:pic>
    </p:spTree>
    <p:extLst>
      <p:ext uri="{BB962C8B-B14F-4D97-AF65-F5344CB8AC3E}">
        <p14:creationId xmlns:p14="http://schemas.microsoft.com/office/powerpoint/2010/main" val="3645301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Be </a:t>
            </a:r>
            <a:r>
              <a:rPr lang="es-ES" dirty="0" err="1" smtClean="0"/>
              <a:t>organized</a:t>
            </a:r>
            <a:r>
              <a:rPr lang="es-ES" dirty="0" smtClean="0"/>
              <a:t>! </a:t>
            </a:r>
            <a:r>
              <a:rPr lang="es-ES" dirty="0" err="1" smtClean="0"/>
              <a:t>Make</a:t>
            </a:r>
            <a:r>
              <a:rPr lang="es-ES" dirty="0" smtClean="0"/>
              <a:t>  </a:t>
            </a:r>
            <a:r>
              <a:rPr lang="es-ES" dirty="0" err="1" smtClean="0"/>
              <a:t>yourself</a:t>
            </a:r>
            <a:r>
              <a:rPr lang="es-ES" dirty="0" smtClean="0"/>
              <a:t> a to-do </a:t>
            </a:r>
            <a:r>
              <a:rPr lang="es-ES" dirty="0" err="1" smtClean="0"/>
              <a:t>list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week-8 </a:t>
            </a:r>
            <a:r>
              <a:rPr lang="es-ES" dirty="0" err="1" smtClean="0"/>
              <a:t>responsibilities</a:t>
            </a:r>
            <a:r>
              <a:rPr lang="es-ES" dirty="0" smtClean="0"/>
              <a:t>!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/>
              <a:t>My</a:t>
            </a:r>
            <a:r>
              <a:rPr lang="es-ES" sz="3200" dirty="0" smtClean="0"/>
              <a:t> to-to </a:t>
            </a:r>
            <a:r>
              <a:rPr lang="es-ES" sz="3200" dirty="0" err="1" smtClean="0"/>
              <a:t>list</a:t>
            </a:r>
            <a:r>
              <a:rPr lang="es-ES" sz="3200" dirty="0" smtClean="0"/>
              <a:t>: </a:t>
            </a:r>
          </a:p>
          <a:p>
            <a:r>
              <a:rPr lang="es-ES" sz="3200" dirty="0" smtClean="0"/>
              <a:t>I am </a:t>
            </a:r>
            <a:r>
              <a:rPr lang="es-ES" sz="3200" dirty="0" err="1" smtClean="0"/>
              <a:t>going</a:t>
            </a:r>
            <a:r>
              <a:rPr lang="es-ES" sz="3200" dirty="0" smtClean="0"/>
              <a:t> to </a:t>
            </a:r>
            <a:r>
              <a:rPr lang="es-ES" sz="3200" dirty="0" err="1" smtClean="0"/>
              <a:t>wash</a:t>
            </a:r>
            <a:r>
              <a:rPr lang="es-ES" sz="3200" dirty="0" smtClean="0"/>
              <a:t> </a:t>
            </a:r>
            <a:r>
              <a:rPr lang="es-ES" sz="3200" dirty="0" err="1" smtClean="0"/>
              <a:t>my</a:t>
            </a:r>
            <a:r>
              <a:rPr lang="es-ES" sz="3200" dirty="0" smtClean="0"/>
              <a:t> </a:t>
            </a:r>
            <a:r>
              <a:rPr lang="es-ES" sz="3200" dirty="0" err="1" smtClean="0"/>
              <a:t>clothes</a:t>
            </a:r>
            <a:r>
              <a:rPr lang="es-ES" sz="3200" dirty="0" smtClean="0"/>
              <a:t> </a:t>
            </a:r>
          </a:p>
          <a:p>
            <a:r>
              <a:rPr lang="es-ES" sz="3200" dirty="0" smtClean="0"/>
              <a:t>I am </a:t>
            </a:r>
            <a:r>
              <a:rPr lang="es-ES" sz="3200" dirty="0" err="1" smtClean="0"/>
              <a:t>going</a:t>
            </a:r>
            <a:r>
              <a:rPr lang="es-ES" sz="3200" dirty="0" smtClean="0"/>
              <a:t> to prepare </a:t>
            </a:r>
            <a:r>
              <a:rPr lang="es-ES" sz="3200" dirty="0" err="1" smtClean="0"/>
              <a:t>for</a:t>
            </a:r>
            <a:r>
              <a:rPr lang="es-ES" sz="3200" dirty="0" smtClean="0"/>
              <a:t> clases</a:t>
            </a:r>
          </a:p>
          <a:p>
            <a:r>
              <a:rPr lang="es-ES" sz="3200" dirty="0" smtClean="0"/>
              <a:t>I am </a:t>
            </a:r>
            <a:r>
              <a:rPr lang="es-ES" sz="3200" dirty="0" err="1" smtClean="0"/>
              <a:t>going</a:t>
            </a:r>
            <a:r>
              <a:rPr lang="es-ES" sz="3200" dirty="0" smtClean="0"/>
              <a:t> to </a:t>
            </a:r>
            <a:r>
              <a:rPr lang="es-ES" sz="3200" dirty="0" err="1" smtClean="0"/>
              <a:t>call</a:t>
            </a:r>
            <a:r>
              <a:rPr lang="es-ES" sz="3200" dirty="0" smtClean="0"/>
              <a:t> </a:t>
            </a:r>
            <a:r>
              <a:rPr lang="es-ES" sz="3200" dirty="0" err="1" smtClean="0"/>
              <a:t>my</a:t>
            </a:r>
            <a:r>
              <a:rPr lang="es-ES" sz="3200" dirty="0" smtClean="0"/>
              <a:t> </a:t>
            </a:r>
            <a:r>
              <a:rPr lang="es-ES" sz="3200" dirty="0" err="1" smtClean="0"/>
              <a:t>friend</a:t>
            </a:r>
            <a:r>
              <a:rPr lang="es-ES" sz="3200" dirty="0" smtClean="0"/>
              <a:t> in </a:t>
            </a:r>
            <a:r>
              <a:rPr lang="es-ES" sz="3200" dirty="0" err="1" smtClean="0"/>
              <a:t>the</a:t>
            </a:r>
            <a:r>
              <a:rPr lang="es-ES" sz="3200" dirty="0" smtClean="0"/>
              <a:t> USA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34575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to be + </a:t>
            </a:r>
            <a:r>
              <a:rPr lang="es-ES" dirty="0" err="1" smtClean="0"/>
              <a:t>going</a:t>
            </a:r>
            <a:r>
              <a:rPr lang="es-ES" dirty="0" smtClean="0"/>
              <a:t> to + </a:t>
            </a:r>
            <a:r>
              <a:rPr lang="es-ES" dirty="0" err="1" smtClean="0"/>
              <a:t>infinitive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8600" y="2011680"/>
            <a:ext cx="10758399" cy="4206240"/>
          </a:xfrm>
        </p:spPr>
        <p:txBody>
          <a:bodyPr>
            <a:normAutofit fontScale="92500"/>
          </a:bodyPr>
          <a:lstStyle/>
          <a:p>
            <a:r>
              <a:rPr lang="es-ES" sz="4000" dirty="0" smtClean="0"/>
              <a:t>In English </a:t>
            </a:r>
            <a:r>
              <a:rPr lang="es-ES" sz="4000" dirty="0" err="1" smtClean="0"/>
              <a:t>it</a:t>
            </a:r>
            <a:r>
              <a:rPr lang="es-ES" sz="4000" dirty="0" smtClean="0"/>
              <a:t> </a:t>
            </a:r>
            <a:r>
              <a:rPr lang="es-ES" sz="4000" dirty="0" err="1" smtClean="0"/>
              <a:t>is</a:t>
            </a:r>
            <a:r>
              <a:rPr lang="es-ES" sz="4000" dirty="0" smtClean="0"/>
              <a:t> </a:t>
            </a:r>
            <a:r>
              <a:rPr lang="es-ES" sz="4000" dirty="0" err="1" smtClean="0"/>
              <a:t>very</a:t>
            </a:r>
            <a:r>
              <a:rPr lang="es-ES" sz="4000" dirty="0" smtClean="0"/>
              <a:t> </a:t>
            </a:r>
            <a:r>
              <a:rPr lang="es-ES" sz="4000" dirty="0" err="1" smtClean="0"/>
              <a:t>common</a:t>
            </a:r>
            <a:r>
              <a:rPr lang="es-ES" sz="4000" dirty="0" smtClean="0"/>
              <a:t> to describe </a:t>
            </a:r>
            <a:r>
              <a:rPr lang="es-ES" sz="4000" dirty="0" err="1" smtClean="0"/>
              <a:t>future</a:t>
            </a:r>
            <a:r>
              <a:rPr lang="es-ES" sz="4000" dirty="0" smtClean="0"/>
              <a:t> </a:t>
            </a:r>
            <a:r>
              <a:rPr lang="es-ES" sz="4000" dirty="0" err="1" smtClean="0"/>
              <a:t>actions</a:t>
            </a:r>
            <a:r>
              <a:rPr lang="es-ES" sz="4000" dirty="0" smtClean="0"/>
              <a:t> </a:t>
            </a:r>
            <a:r>
              <a:rPr lang="es-ES" sz="4000" dirty="0" err="1" smtClean="0"/>
              <a:t>using</a:t>
            </a:r>
            <a:r>
              <a:rPr lang="es-ES" sz="4000" dirty="0" smtClean="0"/>
              <a:t> </a:t>
            </a:r>
            <a:r>
              <a:rPr lang="es-ES" sz="4000" dirty="0" err="1" smtClean="0"/>
              <a:t>the</a:t>
            </a:r>
            <a:r>
              <a:rPr lang="es-ES" sz="4000" dirty="0" smtClean="0"/>
              <a:t> </a:t>
            </a:r>
            <a:r>
              <a:rPr lang="es-ES" sz="4000" dirty="0" err="1" smtClean="0"/>
              <a:t>phrase</a:t>
            </a:r>
            <a:r>
              <a:rPr lang="es-ES" sz="4000" dirty="0" smtClean="0"/>
              <a:t> “</a:t>
            </a:r>
            <a:r>
              <a:rPr lang="es-ES" sz="4000" dirty="0" err="1" smtClean="0"/>
              <a:t>going</a:t>
            </a:r>
            <a:r>
              <a:rPr lang="es-ES" sz="4000" dirty="0" smtClean="0"/>
              <a:t> to”</a:t>
            </a:r>
          </a:p>
          <a:p>
            <a:r>
              <a:rPr lang="es-ES" sz="4000" dirty="0" err="1" smtClean="0"/>
              <a:t>Examples</a:t>
            </a:r>
            <a:r>
              <a:rPr lang="es-ES" sz="4000" dirty="0" smtClean="0"/>
              <a:t>: </a:t>
            </a:r>
          </a:p>
          <a:p>
            <a:r>
              <a:rPr lang="es-ES" sz="4000" dirty="0" err="1" smtClean="0"/>
              <a:t>Tomorrow</a:t>
            </a:r>
            <a:r>
              <a:rPr lang="es-ES" sz="4000" dirty="0" smtClean="0"/>
              <a:t>, I </a:t>
            </a:r>
            <a:r>
              <a:rPr lang="es-ES" sz="4000" u="sng" dirty="0" smtClean="0"/>
              <a:t>am </a:t>
            </a:r>
            <a:r>
              <a:rPr lang="es-ES" sz="4000" u="sng" dirty="0" err="1" smtClean="0"/>
              <a:t>going</a:t>
            </a:r>
            <a:r>
              <a:rPr lang="es-ES" sz="4000" u="sng" dirty="0" smtClean="0"/>
              <a:t> to </a:t>
            </a:r>
            <a:r>
              <a:rPr lang="es-ES" sz="4000" u="sng" dirty="0" err="1" smtClean="0"/>
              <a:t>ski</a:t>
            </a:r>
            <a:r>
              <a:rPr lang="es-ES" sz="4000" u="sng" dirty="0" smtClean="0"/>
              <a:t>. </a:t>
            </a:r>
          </a:p>
          <a:p>
            <a:r>
              <a:rPr lang="es-ES" sz="4000" dirty="0" err="1" smtClean="0"/>
              <a:t>After</a:t>
            </a:r>
            <a:r>
              <a:rPr lang="es-ES" sz="4000" dirty="0" smtClean="0"/>
              <a:t> </a:t>
            </a:r>
            <a:r>
              <a:rPr lang="es-ES" sz="4000" dirty="0" err="1" smtClean="0"/>
              <a:t>school</a:t>
            </a:r>
            <a:r>
              <a:rPr lang="es-ES" sz="4000" dirty="0" smtClean="0"/>
              <a:t>, </a:t>
            </a:r>
            <a:r>
              <a:rPr lang="es-ES" sz="4000" dirty="0" err="1" smtClean="0"/>
              <a:t>my</a:t>
            </a:r>
            <a:r>
              <a:rPr lang="es-ES" sz="4000" dirty="0" smtClean="0"/>
              <a:t> </a:t>
            </a:r>
            <a:r>
              <a:rPr lang="es-ES" sz="4000" dirty="0" err="1" smtClean="0"/>
              <a:t>sister</a:t>
            </a:r>
            <a:r>
              <a:rPr lang="es-ES" sz="4000" dirty="0" smtClean="0"/>
              <a:t> </a:t>
            </a:r>
            <a:r>
              <a:rPr lang="es-ES" sz="4000" u="sng" dirty="0" err="1" smtClean="0"/>
              <a:t>is</a:t>
            </a:r>
            <a:r>
              <a:rPr lang="es-ES" sz="4000" u="sng" dirty="0" smtClean="0"/>
              <a:t> </a:t>
            </a:r>
            <a:r>
              <a:rPr lang="es-ES" sz="4000" u="sng" dirty="0" err="1" smtClean="0"/>
              <a:t>going</a:t>
            </a:r>
            <a:r>
              <a:rPr lang="es-ES" sz="4000" u="sng" dirty="0" smtClean="0"/>
              <a:t> to shop. </a:t>
            </a:r>
          </a:p>
          <a:p>
            <a:r>
              <a:rPr lang="es-ES" sz="4000" dirty="0" err="1" smtClean="0"/>
              <a:t>On</a:t>
            </a:r>
            <a:r>
              <a:rPr lang="es-ES" sz="4000" dirty="0" smtClean="0"/>
              <a:t> </a:t>
            </a:r>
            <a:r>
              <a:rPr lang="es-ES" sz="4000" dirty="0" err="1" smtClean="0"/>
              <a:t>the</a:t>
            </a:r>
            <a:r>
              <a:rPr lang="es-ES" sz="4000" dirty="0" smtClean="0"/>
              <a:t> </a:t>
            </a:r>
            <a:r>
              <a:rPr lang="es-ES" sz="4000" dirty="0" err="1" smtClean="0"/>
              <a:t>weekend</a:t>
            </a:r>
            <a:r>
              <a:rPr lang="es-ES" sz="4000" dirty="0" smtClean="0"/>
              <a:t>, </a:t>
            </a:r>
            <a:r>
              <a:rPr lang="es-ES" sz="4000" dirty="0" err="1" smtClean="0"/>
              <a:t>we</a:t>
            </a:r>
            <a:r>
              <a:rPr lang="es-ES" sz="4000" dirty="0" smtClean="0"/>
              <a:t> </a:t>
            </a:r>
            <a:r>
              <a:rPr lang="es-ES" sz="4000" u="sng" dirty="0" smtClean="0"/>
              <a:t>are </a:t>
            </a:r>
            <a:r>
              <a:rPr lang="es-ES" sz="4000" u="sng" dirty="0" err="1" smtClean="0"/>
              <a:t>going</a:t>
            </a:r>
            <a:r>
              <a:rPr lang="es-ES" sz="4000" u="sng" dirty="0" smtClean="0"/>
              <a:t> to </a:t>
            </a:r>
            <a:r>
              <a:rPr lang="es-ES" sz="4000" u="sng" dirty="0" err="1" smtClean="0"/>
              <a:t>visit</a:t>
            </a:r>
            <a:r>
              <a:rPr lang="es-ES" sz="4000" u="sng" dirty="0" smtClean="0"/>
              <a:t> </a:t>
            </a:r>
            <a:r>
              <a:rPr lang="es-ES" sz="4000" u="sng" dirty="0" err="1" smtClean="0"/>
              <a:t>my</a:t>
            </a:r>
            <a:r>
              <a:rPr lang="es-ES" sz="4000" u="sng" dirty="0" smtClean="0"/>
              <a:t> </a:t>
            </a:r>
            <a:r>
              <a:rPr lang="es-ES" sz="4000" u="sng" dirty="0" err="1" smtClean="0"/>
              <a:t>grandma</a:t>
            </a:r>
            <a:r>
              <a:rPr lang="es-ES" sz="4000" u="sng" dirty="0" smtClean="0"/>
              <a:t>. </a:t>
            </a:r>
            <a:endParaRPr lang="es-ES" sz="4000" u="sng" dirty="0"/>
          </a:p>
        </p:txBody>
      </p:sp>
    </p:spTree>
    <p:extLst>
      <p:ext uri="{BB962C8B-B14F-4D97-AF65-F5344CB8AC3E}">
        <p14:creationId xmlns:p14="http://schemas.microsoft.com/office/powerpoint/2010/main" val="38498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Remember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to be?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711392"/>
              </p:ext>
            </p:extLst>
          </p:nvPr>
        </p:nvGraphicFramePr>
        <p:xfrm>
          <a:off x="748145" y="2011363"/>
          <a:ext cx="10238944" cy="445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9472"/>
                <a:gridCol w="5119472"/>
              </a:tblGrid>
              <a:tr h="935248">
                <a:tc>
                  <a:txBody>
                    <a:bodyPr/>
                    <a:lstStyle/>
                    <a:p>
                      <a:r>
                        <a:rPr lang="es-ES" sz="4400" dirty="0" smtClean="0"/>
                        <a:t>I </a:t>
                      </a:r>
                      <a:endParaRPr lang="es-E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4400" dirty="0" err="1" smtClean="0"/>
                        <a:t>We</a:t>
                      </a:r>
                      <a:r>
                        <a:rPr lang="es-ES" sz="4400" dirty="0" smtClean="0"/>
                        <a:t> </a:t>
                      </a:r>
                      <a:endParaRPr lang="es-ES" sz="4400" dirty="0"/>
                    </a:p>
                  </a:txBody>
                  <a:tcPr/>
                </a:tc>
              </a:tr>
              <a:tr h="935248">
                <a:tc>
                  <a:txBody>
                    <a:bodyPr/>
                    <a:lstStyle/>
                    <a:p>
                      <a:r>
                        <a:rPr lang="es-ES" sz="4400" dirty="0" err="1" smtClean="0"/>
                        <a:t>You</a:t>
                      </a:r>
                      <a:r>
                        <a:rPr lang="es-ES" sz="4400" baseline="0" dirty="0" smtClean="0"/>
                        <a:t> </a:t>
                      </a:r>
                      <a:endParaRPr lang="es-E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400" dirty="0"/>
                    </a:p>
                  </a:txBody>
                  <a:tcPr/>
                </a:tc>
              </a:tr>
              <a:tr h="2581285">
                <a:tc>
                  <a:txBody>
                    <a:bodyPr/>
                    <a:lstStyle/>
                    <a:p>
                      <a:r>
                        <a:rPr lang="es-ES" sz="4400" dirty="0" smtClean="0"/>
                        <a:t>He </a:t>
                      </a:r>
                    </a:p>
                    <a:p>
                      <a:r>
                        <a:rPr lang="es-ES" sz="4400" dirty="0" err="1" smtClean="0"/>
                        <a:t>She</a:t>
                      </a:r>
                      <a:r>
                        <a:rPr lang="es-ES" sz="4400" dirty="0" smtClean="0"/>
                        <a:t> </a:t>
                      </a:r>
                    </a:p>
                    <a:p>
                      <a:r>
                        <a:rPr lang="es-ES" sz="4400" dirty="0" err="1" smtClean="0"/>
                        <a:t>It</a:t>
                      </a:r>
                      <a:r>
                        <a:rPr lang="es-ES" sz="4400" dirty="0" smtClean="0"/>
                        <a:t> </a:t>
                      </a:r>
                      <a:endParaRPr lang="es-E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400" dirty="0" smtClean="0"/>
                    </a:p>
                    <a:p>
                      <a:r>
                        <a:rPr lang="es-ES" sz="4400" dirty="0" err="1" smtClean="0"/>
                        <a:t>They</a:t>
                      </a:r>
                      <a:r>
                        <a:rPr lang="es-ES" sz="4400" dirty="0" smtClean="0"/>
                        <a:t> </a:t>
                      </a:r>
                      <a:endParaRPr lang="es-E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4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Remember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to be?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155599"/>
              </p:ext>
            </p:extLst>
          </p:nvPr>
        </p:nvGraphicFramePr>
        <p:xfrm>
          <a:off x="748145" y="2011363"/>
          <a:ext cx="10238944" cy="445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9472"/>
                <a:gridCol w="5119472"/>
              </a:tblGrid>
              <a:tr h="935248">
                <a:tc>
                  <a:txBody>
                    <a:bodyPr/>
                    <a:lstStyle/>
                    <a:p>
                      <a:r>
                        <a:rPr lang="es-ES" sz="4400" dirty="0" smtClean="0"/>
                        <a:t>I                   am </a:t>
                      </a:r>
                      <a:endParaRPr lang="es-E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4400" dirty="0" err="1" smtClean="0"/>
                        <a:t>We</a:t>
                      </a:r>
                      <a:r>
                        <a:rPr lang="es-ES" sz="4400" dirty="0" smtClean="0"/>
                        <a:t>                 are</a:t>
                      </a:r>
                      <a:endParaRPr lang="es-ES" sz="4400" dirty="0"/>
                    </a:p>
                  </a:txBody>
                  <a:tcPr/>
                </a:tc>
              </a:tr>
              <a:tr h="935248">
                <a:tc>
                  <a:txBody>
                    <a:bodyPr/>
                    <a:lstStyle/>
                    <a:p>
                      <a:r>
                        <a:rPr lang="es-ES" sz="4400" dirty="0" err="1" smtClean="0"/>
                        <a:t>You</a:t>
                      </a:r>
                      <a:r>
                        <a:rPr lang="es-ES" sz="4400" baseline="0" dirty="0" smtClean="0"/>
                        <a:t>              are</a:t>
                      </a:r>
                      <a:endParaRPr lang="es-E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400" dirty="0"/>
                    </a:p>
                  </a:txBody>
                  <a:tcPr/>
                </a:tc>
              </a:tr>
              <a:tr h="2581285">
                <a:tc>
                  <a:txBody>
                    <a:bodyPr/>
                    <a:lstStyle/>
                    <a:p>
                      <a:r>
                        <a:rPr lang="es-ES" sz="4400" dirty="0" smtClean="0"/>
                        <a:t>He </a:t>
                      </a:r>
                    </a:p>
                    <a:p>
                      <a:r>
                        <a:rPr lang="es-ES" sz="4400" dirty="0" err="1" smtClean="0"/>
                        <a:t>She</a:t>
                      </a:r>
                      <a:r>
                        <a:rPr lang="es-ES" sz="4400" dirty="0" smtClean="0"/>
                        <a:t>               </a:t>
                      </a:r>
                      <a:r>
                        <a:rPr lang="es-ES" sz="4400" dirty="0" err="1" smtClean="0"/>
                        <a:t>is</a:t>
                      </a:r>
                      <a:endParaRPr lang="es-ES" sz="4400" dirty="0" smtClean="0"/>
                    </a:p>
                    <a:p>
                      <a:r>
                        <a:rPr lang="es-ES" sz="4400" dirty="0" err="1" smtClean="0"/>
                        <a:t>It</a:t>
                      </a:r>
                      <a:r>
                        <a:rPr lang="es-ES" sz="4400" dirty="0" smtClean="0"/>
                        <a:t> </a:t>
                      </a:r>
                      <a:endParaRPr lang="es-E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400" dirty="0" smtClean="0"/>
                    </a:p>
                    <a:p>
                      <a:r>
                        <a:rPr lang="es-ES" sz="4400" dirty="0" err="1" smtClean="0"/>
                        <a:t>They</a:t>
                      </a:r>
                      <a:r>
                        <a:rPr lang="es-ES" sz="4400" dirty="0" smtClean="0"/>
                        <a:t>                are</a:t>
                      </a:r>
                      <a:endParaRPr lang="es-E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435682"/>
              </p:ext>
            </p:extLst>
          </p:nvPr>
        </p:nvGraphicFramePr>
        <p:xfrm>
          <a:off x="1631505" y="188640"/>
          <a:ext cx="8928990" cy="6720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665378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/>
                        <a:t>Positive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err="1" smtClean="0"/>
                        <a:t>Negative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err="1" smtClean="0"/>
                        <a:t>Question</a:t>
                      </a:r>
                      <a:endParaRPr lang="es-ES" sz="2800" dirty="0"/>
                    </a:p>
                  </a:txBody>
                  <a:tcPr/>
                </a:tc>
              </a:tr>
              <a:tr h="1213336">
                <a:tc>
                  <a:txBody>
                    <a:bodyPr/>
                    <a:lstStyle/>
                    <a:p>
                      <a:r>
                        <a:rPr lang="es-CL" sz="32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Subject</a:t>
                      </a:r>
                      <a:r>
                        <a:rPr lang="es-CL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sz="3200" b="1" dirty="0" smtClean="0">
                          <a:solidFill>
                            <a:schemeClr val="bg2"/>
                          </a:solidFill>
                        </a:rPr>
                        <a:t>+</a:t>
                      </a:r>
                      <a:r>
                        <a:rPr lang="es-CL" sz="32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3200" b="1" baseline="0" dirty="0" err="1" smtClean="0">
                          <a:solidFill>
                            <a:schemeClr val="bg2"/>
                          </a:solidFill>
                        </a:rPr>
                        <a:t>verb</a:t>
                      </a:r>
                      <a:r>
                        <a:rPr lang="es-CL" sz="3200" b="1" baseline="0" dirty="0" smtClean="0">
                          <a:solidFill>
                            <a:schemeClr val="bg2"/>
                          </a:solidFill>
                        </a:rPr>
                        <a:t> to be </a:t>
                      </a:r>
                      <a:r>
                        <a:rPr lang="es-CL" sz="3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 </a:t>
                      </a:r>
                      <a:r>
                        <a:rPr lang="es-CL" sz="32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3200" b="1" baseline="0" dirty="0" smtClean="0">
                          <a:solidFill>
                            <a:srgbClr val="00B050"/>
                          </a:solidFill>
                        </a:rPr>
                        <a:t> to</a:t>
                      </a:r>
                      <a:r>
                        <a:rPr lang="es-CL" sz="3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 </a:t>
                      </a:r>
                      <a:r>
                        <a:rPr lang="es-CL" sz="3200" b="1" baseline="0" dirty="0" err="1" smtClean="0">
                          <a:solidFill>
                            <a:srgbClr val="7030A0"/>
                          </a:solidFill>
                        </a:rPr>
                        <a:t>main</a:t>
                      </a:r>
                      <a:r>
                        <a:rPr lang="es-CL" sz="32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CL" sz="3200" b="1" baseline="0" dirty="0" err="1" smtClean="0">
                          <a:solidFill>
                            <a:srgbClr val="7030A0"/>
                          </a:solidFill>
                        </a:rPr>
                        <a:t>verb</a:t>
                      </a:r>
                      <a:endParaRPr lang="es-E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Subject</a:t>
                      </a:r>
                      <a:r>
                        <a:rPr lang="es-CL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+</a:t>
                      </a:r>
                      <a:r>
                        <a:rPr lang="es-CL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sz="2400" b="1" baseline="0" dirty="0" err="1" smtClean="0">
                          <a:solidFill>
                            <a:schemeClr val="bg2"/>
                          </a:solidFill>
                        </a:rPr>
                        <a:t>verb</a:t>
                      </a:r>
                      <a:r>
                        <a:rPr lang="es-CL" sz="2400" b="1" baseline="0" dirty="0" smtClean="0">
                          <a:solidFill>
                            <a:schemeClr val="bg2"/>
                          </a:solidFill>
                        </a:rPr>
                        <a:t> to be </a:t>
                      </a:r>
                      <a:r>
                        <a:rPr lang="es-CL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 </a:t>
                      </a:r>
                      <a:r>
                        <a:rPr lang="es-CL" sz="2400" b="1" baseline="0" dirty="0" err="1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s-CL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sz="2400" b="1" baseline="0" dirty="0" smtClean="0">
                          <a:solidFill>
                            <a:srgbClr val="00B050"/>
                          </a:solidFill>
                        </a:rPr>
                        <a:t>+ </a:t>
                      </a:r>
                      <a:r>
                        <a:rPr lang="es-CL" sz="24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2400" b="1" baseline="0" dirty="0" smtClean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s-CL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 </a:t>
                      </a:r>
                      <a:r>
                        <a:rPr lang="es-CL" sz="2400" b="1" baseline="0" dirty="0" err="1" smtClean="0">
                          <a:solidFill>
                            <a:srgbClr val="7030A0"/>
                          </a:solidFill>
                        </a:rPr>
                        <a:t>main</a:t>
                      </a:r>
                      <a:r>
                        <a:rPr lang="es-CL" sz="2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CL" sz="2400" b="1" baseline="0" dirty="0" err="1" smtClean="0">
                          <a:solidFill>
                            <a:srgbClr val="7030A0"/>
                          </a:solidFill>
                        </a:rPr>
                        <a:t>verb</a:t>
                      </a:r>
                      <a:r>
                        <a:rPr lang="es-CL" sz="2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es-E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err="1" smtClean="0">
                          <a:solidFill>
                            <a:schemeClr val="bg2"/>
                          </a:solidFill>
                        </a:rPr>
                        <a:t>Verb</a:t>
                      </a:r>
                      <a:r>
                        <a:rPr lang="es-ES" sz="3200" baseline="0" dirty="0" smtClean="0">
                          <a:solidFill>
                            <a:schemeClr val="bg2"/>
                          </a:solidFill>
                        </a:rPr>
                        <a:t> to be </a:t>
                      </a:r>
                      <a:r>
                        <a:rPr lang="es-ES" sz="3200" baseline="0" dirty="0" smtClean="0"/>
                        <a:t>+ </a:t>
                      </a:r>
                      <a:r>
                        <a:rPr lang="es-ES" sz="3200" baseline="0" dirty="0" err="1" smtClean="0">
                          <a:solidFill>
                            <a:srgbClr val="FF0000"/>
                          </a:solidFill>
                        </a:rPr>
                        <a:t>subject</a:t>
                      </a:r>
                      <a:r>
                        <a:rPr lang="es-ES" sz="3200" baseline="0" dirty="0" smtClean="0"/>
                        <a:t> + </a:t>
                      </a:r>
                      <a:r>
                        <a:rPr lang="es-ES" sz="3200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ES" sz="3200" baseline="0" dirty="0" smtClean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s-ES" sz="3200" baseline="0" dirty="0" smtClean="0">
                          <a:solidFill>
                            <a:srgbClr val="7030A0"/>
                          </a:solidFill>
                        </a:rPr>
                        <a:t>+ </a:t>
                      </a:r>
                      <a:r>
                        <a:rPr lang="es-ES" sz="3200" baseline="0" dirty="0" err="1" smtClean="0">
                          <a:solidFill>
                            <a:srgbClr val="7030A0"/>
                          </a:solidFill>
                        </a:rPr>
                        <a:t>main</a:t>
                      </a:r>
                      <a:r>
                        <a:rPr lang="es-ES" sz="32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ES" sz="3200" baseline="0" dirty="0" err="1" smtClean="0">
                          <a:solidFill>
                            <a:srgbClr val="7030A0"/>
                          </a:solidFill>
                        </a:rPr>
                        <a:t>verb</a:t>
                      </a:r>
                      <a:endParaRPr lang="es-E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501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Taylor</a:t>
                      </a:r>
                      <a:r>
                        <a:rPr lang="es-CL" sz="3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Swift</a:t>
                      </a:r>
                      <a:r>
                        <a:rPr lang="es-CL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sz="3200" b="1" dirty="0" err="1" smtClean="0">
                          <a:solidFill>
                            <a:schemeClr val="bg2"/>
                          </a:solidFill>
                        </a:rPr>
                        <a:t>is</a:t>
                      </a:r>
                      <a:r>
                        <a:rPr lang="es-CL" sz="32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32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3200" b="1" baseline="0" dirty="0" smtClean="0">
                          <a:solidFill>
                            <a:srgbClr val="00B050"/>
                          </a:solidFill>
                        </a:rPr>
                        <a:t> to</a:t>
                      </a:r>
                      <a:r>
                        <a:rPr lang="es-CL" sz="32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s-CL" sz="3200" b="1" dirty="0" err="1" smtClean="0">
                          <a:solidFill>
                            <a:srgbClr val="7030A0"/>
                          </a:solidFill>
                        </a:rPr>
                        <a:t>write</a:t>
                      </a:r>
                      <a:r>
                        <a:rPr lang="es-CL" sz="32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CL" sz="3200" b="1" dirty="0" smtClean="0">
                          <a:solidFill>
                            <a:schemeClr val="bg1"/>
                          </a:solidFill>
                        </a:rPr>
                        <a:t>a </a:t>
                      </a:r>
                      <a:r>
                        <a:rPr lang="es-CL" sz="3200" b="1" dirty="0" err="1" smtClean="0">
                          <a:solidFill>
                            <a:schemeClr val="bg1"/>
                          </a:solidFill>
                        </a:rPr>
                        <a:t>love</a:t>
                      </a:r>
                      <a:r>
                        <a:rPr lang="es-CL" sz="3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CL" sz="3200" b="1" dirty="0" err="1" smtClean="0">
                          <a:solidFill>
                            <a:schemeClr val="bg1"/>
                          </a:solidFill>
                        </a:rPr>
                        <a:t>song</a:t>
                      </a:r>
                      <a:r>
                        <a:rPr lang="es-CL" sz="32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s-ES" sz="3200" dirty="0" smtClean="0"/>
                    </a:p>
                    <a:p>
                      <a:endParaRPr lang="es-CL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Batman </a:t>
                      </a:r>
                      <a:r>
                        <a:rPr lang="es-CL" sz="3200" b="1" dirty="0" err="1" smtClean="0">
                          <a:solidFill>
                            <a:schemeClr val="bg2"/>
                          </a:solidFill>
                        </a:rPr>
                        <a:t>is</a:t>
                      </a:r>
                      <a:r>
                        <a:rPr lang="es-CL" sz="32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32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3200" b="1" baseline="0" dirty="0" smtClean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s-CL" sz="3200" b="1" dirty="0" err="1" smtClean="0">
                          <a:solidFill>
                            <a:srgbClr val="7030A0"/>
                          </a:solidFill>
                        </a:rPr>
                        <a:t>save</a:t>
                      </a:r>
                      <a:r>
                        <a:rPr lang="es-CL" sz="32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CL" sz="3200" b="1" dirty="0" err="1" smtClean="0">
                          <a:solidFill>
                            <a:schemeClr val="bg1"/>
                          </a:solidFill>
                        </a:rPr>
                        <a:t>Gotham</a:t>
                      </a:r>
                      <a:r>
                        <a:rPr lang="es-CL" sz="3200" b="1" dirty="0" smtClean="0">
                          <a:solidFill>
                            <a:schemeClr val="bg1"/>
                          </a:solidFill>
                        </a:rPr>
                        <a:t> City.</a:t>
                      </a:r>
                      <a:endParaRPr lang="es-E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Taylor</a:t>
                      </a:r>
                      <a:r>
                        <a:rPr lang="es-CL" sz="3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Swift</a:t>
                      </a:r>
                      <a:r>
                        <a:rPr lang="es-CL" sz="32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3200" b="1" baseline="0" dirty="0" err="1" smtClean="0">
                          <a:solidFill>
                            <a:schemeClr val="bg2"/>
                          </a:solidFill>
                        </a:rPr>
                        <a:t>is</a:t>
                      </a:r>
                      <a:r>
                        <a:rPr lang="es-CL" sz="32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3200" b="1" baseline="0" dirty="0" err="1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s-CL" sz="3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sz="32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3200" b="1" baseline="0" dirty="0" smtClean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s-CL" sz="3200" b="1" baseline="0" dirty="0" err="1" smtClean="0">
                          <a:solidFill>
                            <a:srgbClr val="7030A0"/>
                          </a:solidFill>
                        </a:rPr>
                        <a:t>write</a:t>
                      </a:r>
                      <a:r>
                        <a:rPr lang="es-CL" sz="3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a </a:t>
                      </a:r>
                      <a:r>
                        <a:rPr lang="es-CL" sz="32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love</a:t>
                      </a:r>
                      <a:r>
                        <a:rPr lang="es-CL" sz="3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sz="32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song</a:t>
                      </a:r>
                      <a:r>
                        <a:rPr lang="es-CL" sz="3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. </a:t>
                      </a:r>
                      <a:endParaRPr lang="es-ES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Batman</a:t>
                      </a:r>
                      <a:r>
                        <a:rPr lang="es-CL" sz="32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3200" b="1" baseline="0" dirty="0" err="1" smtClean="0">
                          <a:solidFill>
                            <a:schemeClr val="bg2"/>
                          </a:solidFill>
                        </a:rPr>
                        <a:t>isn´t</a:t>
                      </a:r>
                      <a:r>
                        <a:rPr lang="es-CL" sz="32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32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3200" b="1" baseline="0" dirty="0" smtClean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s-CL" sz="3200" b="1" baseline="0" dirty="0" err="1" smtClean="0">
                          <a:solidFill>
                            <a:srgbClr val="7030A0"/>
                          </a:solidFill>
                        </a:rPr>
                        <a:t>save</a:t>
                      </a:r>
                      <a:r>
                        <a:rPr lang="es-CL" sz="32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CL" sz="32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Gotham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3200" b="1" dirty="0" err="1" smtClean="0">
                          <a:solidFill>
                            <a:schemeClr val="bg2"/>
                          </a:solidFill>
                        </a:rPr>
                        <a:t>Is</a:t>
                      </a:r>
                      <a:r>
                        <a:rPr lang="es-CL" sz="3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CL" sz="3200" b="1" baseline="0" dirty="0" smtClean="0">
                          <a:solidFill>
                            <a:srgbClr val="FF0000"/>
                          </a:solidFill>
                        </a:rPr>
                        <a:t>Taylor Swift </a:t>
                      </a:r>
                      <a:r>
                        <a:rPr lang="es-CL" sz="32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3200" b="1" baseline="0" dirty="0" smtClean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s-CL" sz="3200" b="1" baseline="0" dirty="0" err="1" smtClean="0">
                          <a:solidFill>
                            <a:srgbClr val="7030A0"/>
                          </a:solidFill>
                        </a:rPr>
                        <a:t>write</a:t>
                      </a:r>
                      <a:r>
                        <a:rPr lang="es-CL" sz="32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CL" sz="3200" b="1" baseline="0" dirty="0" smtClean="0">
                          <a:solidFill>
                            <a:schemeClr val="bg1"/>
                          </a:solidFill>
                        </a:rPr>
                        <a:t>a </a:t>
                      </a:r>
                      <a:r>
                        <a:rPr lang="es-CL" sz="3200" b="1" baseline="0" dirty="0" err="1" smtClean="0">
                          <a:solidFill>
                            <a:schemeClr val="bg1"/>
                          </a:solidFill>
                        </a:rPr>
                        <a:t>love</a:t>
                      </a:r>
                      <a:r>
                        <a:rPr lang="es-CL" sz="3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CL" sz="3200" b="1" baseline="0" dirty="0" err="1" smtClean="0">
                          <a:solidFill>
                            <a:schemeClr val="bg1"/>
                          </a:solidFill>
                        </a:rPr>
                        <a:t>song</a:t>
                      </a:r>
                      <a:r>
                        <a:rPr lang="es-CL" sz="3200" b="1" baseline="0" dirty="0" smtClean="0">
                          <a:solidFill>
                            <a:schemeClr val="bg1"/>
                          </a:solidFill>
                        </a:rPr>
                        <a:t>? </a:t>
                      </a:r>
                      <a:endParaRPr lang="es-CL" sz="32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ES" sz="3200" dirty="0" smtClean="0"/>
                    </a:p>
                    <a:p>
                      <a:r>
                        <a:rPr lang="es-ES" sz="3200" dirty="0" err="1" smtClean="0">
                          <a:solidFill>
                            <a:schemeClr val="bg2"/>
                          </a:solidFill>
                        </a:rPr>
                        <a:t>Is</a:t>
                      </a:r>
                      <a:r>
                        <a:rPr lang="es-ES" sz="3200" baseline="0" dirty="0" smtClean="0">
                          <a:solidFill>
                            <a:srgbClr val="FF0000"/>
                          </a:solidFill>
                        </a:rPr>
                        <a:t> Batman </a:t>
                      </a:r>
                      <a:r>
                        <a:rPr lang="es-ES" sz="3200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ES" sz="3200" baseline="0" dirty="0" smtClean="0">
                          <a:solidFill>
                            <a:srgbClr val="00B050"/>
                          </a:solidFill>
                        </a:rPr>
                        <a:t> to</a:t>
                      </a:r>
                      <a:r>
                        <a:rPr lang="es-ES" sz="32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ES" sz="3200" baseline="0" dirty="0" err="1" smtClean="0">
                          <a:solidFill>
                            <a:srgbClr val="7030A0"/>
                          </a:solidFill>
                        </a:rPr>
                        <a:t>save</a:t>
                      </a:r>
                      <a:r>
                        <a:rPr lang="es-ES" sz="32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ES" sz="3200" baseline="0" dirty="0" err="1" smtClean="0"/>
                        <a:t>Gotham</a:t>
                      </a:r>
                      <a:r>
                        <a:rPr lang="es-ES" sz="3200" baseline="0" dirty="0" smtClean="0"/>
                        <a:t>? </a:t>
                      </a:r>
                      <a:endParaRPr lang="es-E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603367" y="833860"/>
            <a:ext cx="2952328" cy="1439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4561105" y="2353869"/>
            <a:ext cx="2952328" cy="194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1549362" y="4295769"/>
            <a:ext cx="295232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4630359" y="922694"/>
            <a:ext cx="30243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7572848" y="2273546"/>
            <a:ext cx="2952328" cy="2022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7030A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581469" y="4376092"/>
            <a:ext cx="295232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7603722" y="826250"/>
            <a:ext cx="2952328" cy="1527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603367" y="2401344"/>
            <a:ext cx="295232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7687946" y="4295769"/>
            <a:ext cx="295232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35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Going</a:t>
            </a:r>
            <a:r>
              <a:rPr lang="es-ES" dirty="0" smtClean="0"/>
              <a:t> to be </a:t>
            </a:r>
            <a:r>
              <a:rPr lang="es-ES" dirty="0" err="1" smtClean="0"/>
              <a:t>structure</a:t>
            </a:r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332123"/>
              </p:ext>
            </p:extLst>
          </p:nvPr>
        </p:nvGraphicFramePr>
        <p:xfrm>
          <a:off x="685800" y="1246390"/>
          <a:ext cx="10301199" cy="5554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3733"/>
                <a:gridCol w="3433733"/>
                <a:gridCol w="3433733"/>
              </a:tblGrid>
              <a:tr h="586615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Positive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err="1" smtClean="0"/>
                        <a:t>Negative</a:t>
                      </a:r>
                      <a:r>
                        <a:rPr lang="es-ES" sz="2800" dirty="0" smtClean="0"/>
                        <a:t> 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err="1" smtClean="0"/>
                        <a:t>Question</a:t>
                      </a:r>
                      <a:r>
                        <a:rPr lang="es-ES" sz="2800" dirty="0" smtClean="0"/>
                        <a:t> </a:t>
                      </a:r>
                      <a:endParaRPr lang="es-ES" sz="2800" dirty="0"/>
                    </a:p>
                  </a:txBody>
                  <a:tcPr/>
                </a:tc>
              </a:tr>
              <a:tr h="17361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Subject</a:t>
                      </a:r>
                      <a:r>
                        <a:rPr lang="es-CL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sz="2800" b="1" dirty="0" smtClean="0">
                          <a:solidFill>
                            <a:schemeClr val="bg2"/>
                          </a:solidFill>
                        </a:rPr>
                        <a:t>+</a:t>
                      </a:r>
                      <a:r>
                        <a:rPr lang="es-CL" sz="2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chemeClr val="bg2"/>
                          </a:solidFill>
                        </a:rPr>
                        <a:t>verb</a:t>
                      </a:r>
                      <a:r>
                        <a:rPr lang="es-CL" sz="2800" b="1" baseline="0" dirty="0" smtClean="0">
                          <a:solidFill>
                            <a:schemeClr val="bg2"/>
                          </a:solidFill>
                        </a:rPr>
                        <a:t> to be </a:t>
                      </a:r>
                      <a:r>
                        <a:rPr lang="es-CL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 </a:t>
                      </a:r>
                      <a:r>
                        <a:rPr lang="es-CL" sz="28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2800" b="1" baseline="0" dirty="0" smtClean="0">
                          <a:solidFill>
                            <a:srgbClr val="00B050"/>
                          </a:solidFill>
                        </a:rPr>
                        <a:t> to</a:t>
                      </a:r>
                      <a:r>
                        <a:rPr lang="es-CL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 </a:t>
                      </a:r>
                      <a:r>
                        <a:rPr lang="es-CL" sz="2800" b="1" baseline="0" dirty="0" err="1" smtClean="0">
                          <a:solidFill>
                            <a:srgbClr val="7030A0"/>
                          </a:solidFill>
                        </a:rPr>
                        <a:t>main</a:t>
                      </a:r>
                      <a:r>
                        <a:rPr lang="es-CL" sz="28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rgbClr val="7030A0"/>
                          </a:solidFill>
                        </a:rPr>
                        <a:t>verb</a:t>
                      </a:r>
                      <a:endParaRPr lang="es-ES" sz="280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Subject</a:t>
                      </a:r>
                      <a:r>
                        <a:rPr lang="es-CL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+</a:t>
                      </a:r>
                      <a:r>
                        <a:rPr lang="es-CL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chemeClr val="bg2"/>
                          </a:solidFill>
                        </a:rPr>
                        <a:t>verb</a:t>
                      </a:r>
                      <a:r>
                        <a:rPr lang="es-CL" sz="2800" b="1" baseline="0" dirty="0" smtClean="0">
                          <a:solidFill>
                            <a:schemeClr val="bg2"/>
                          </a:solidFill>
                        </a:rPr>
                        <a:t> to be </a:t>
                      </a:r>
                      <a:r>
                        <a:rPr lang="es-CL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 </a:t>
                      </a:r>
                      <a:r>
                        <a:rPr lang="es-CL" sz="2800" b="1" baseline="0" dirty="0" err="1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s-CL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sz="2800" b="1" baseline="0" dirty="0" smtClean="0">
                          <a:solidFill>
                            <a:srgbClr val="00B050"/>
                          </a:solidFill>
                        </a:rPr>
                        <a:t>+ </a:t>
                      </a:r>
                      <a:r>
                        <a:rPr lang="es-CL" sz="28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2800" b="1" baseline="0" dirty="0" smtClean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s-CL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 </a:t>
                      </a:r>
                      <a:r>
                        <a:rPr lang="es-CL" sz="2800" b="1" baseline="0" dirty="0" err="1" smtClean="0">
                          <a:solidFill>
                            <a:srgbClr val="7030A0"/>
                          </a:solidFill>
                        </a:rPr>
                        <a:t>main</a:t>
                      </a:r>
                      <a:r>
                        <a:rPr lang="es-CL" sz="28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rgbClr val="7030A0"/>
                          </a:solidFill>
                        </a:rPr>
                        <a:t>verb</a:t>
                      </a:r>
                      <a:r>
                        <a:rPr lang="es-CL" sz="28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es-ES" sz="280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err="1" smtClean="0">
                          <a:solidFill>
                            <a:schemeClr val="bg2"/>
                          </a:solidFill>
                        </a:rPr>
                        <a:t>Verb</a:t>
                      </a:r>
                      <a:r>
                        <a:rPr lang="es-ES" sz="2800" baseline="0" dirty="0" smtClean="0">
                          <a:solidFill>
                            <a:schemeClr val="bg2"/>
                          </a:solidFill>
                        </a:rPr>
                        <a:t> to be </a:t>
                      </a:r>
                      <a:r>
                        <a:rPr lang="es-ES" sz="2800" baseline="0" dirty="0" smtClean="0"/>
                        <a:t>+ </a:t>
                      </a:r>
                      <a:r>
                        <a:rPr lang="es-ES" sz="2800" baseline="0" dirty="0" err="1" smtClean="0">
                          <a:solidFill>
                            <a:srgbClr val="FF0000"/>
                          </a:solidFill>
                        </a:rPr>
                        <a:t>subject</a:t>
                      </a:r>
                      <a:r>
                        <a:rPr lang="es-ES" sz="2800" baseline="0" dirty="0" smtClean="0"/>
                        <a:t> + </a:t>
                      </a:r>
                      <a:r>
                        <a:rPr lang="es-ES" sz="2800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ES" sz="2800" baseline="0" dirty="0" smtClean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s-ES" sz="2800" baseline="0" dirty="0" smtClean="0">
                          <a:solidFill>
                            <a:srgbClr val="7030A0"/>
                          </a:solidFill>
                        </a:rPr>
                        <a:t>+ </a:t>
                      </a:r>
                      <a:r>
                        <a:rPr lang="es-ES" sz="2800" baseline="0" dirty="0" err="1" smtClean="0">
                          <a:solidFill>
                            <a:srgbClr val="7030A0"/>
                          </a:solidFill>
                        </a:rPr>
                        <a:t>main</a:t>
                      </a:r>
                      <a:r>
                        <a:rPr lang="es-ES" sz="28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ES" sz="2800" baseline="0" dirty="0" err="1" smtClean="0">
                          <a:solidFill>
                            <a:srgbClr val="7030A0"/>
                          </a:solidFill>
                        </a:rPr>
                        <a:t>verb</a:t>
                      </a:r>
                      <a:endParaRPr lang="es-ES" sz="280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s-ES" sz="2800" dirty="0"/>
                    </a:p>
                  </a:txBody>
                  <a:tcPr/>
                </a:tc>
              </a:tr>
              <a:tr h="17361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Taylor</a:t>
                      </a:r>
                      <a:r>
                        <a:rPr lang="es-CL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Swift</a:t>
                      </a:r>
                      <a:r>
                        <a:rPr lang="es-CL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sz="2800" b="1" dirty="0" err="1" smtClean="0">
                          <a:solidFill>
                            <a:schemeClr val="bg2"/>
                          </a:solidFill>
                        </a:rPr>
                        <a:t>is</a:t>
                      </a:r>
                      <a:r>
                        <a:rPr lang="es-CL" sz="2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2800" b="1" baseline="0" dirty="0" smtClean="0">
                          <a:solidFill>
                            <a:srgbClr val="00B050"/>
                          </a:solidFill>
                        </a:rPr>
                        <a:t> to</a:t>
                      </a:r>
                      <a:r>
                        <a:rPr lang="es-CL" sz="28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s-CL" sz="2800" b="1" dirty="0" err="1" smtClean="0">
                          <a:solidFill>
                            <a:srgbClr val="7030A0"/>
                          </a:solidFill>
                        </a:rPr>
                        <a:t>write</a:t>
                      </a:r>
                      <a:r>
                        <a:rPr lang="es-CL" sz="28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a </a:t>
                      </a:r>
                      <a:r>
                        <a:rPr lang="es-CL" sz="2800" b="1" dirty="0" err="1" smtClean="0">
                          <a:solidFill>
                            <a:schemeClr val="bg1"/>
                          </a:solidFill>
                        </a:rPr>
                        <a:t>love</a:t>
                      </a:r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CL" sz="2800" b="1" dirty="0" err="1" smtClean="0">
                          <a:solidFill>
                            <a:schemeClr val="bg1"/>
                          </a:solidFill>
                        </a:rPr>
                        <a:t>song</a:t>
                      </a:r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s-ES" sz="2800" dirty="0" smtClean="0"/>
                    </a:p>
                    <a:p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Taylor</a:t>
                      </a:r>
                      <a:r>
                        <a:rPr lang="es-CL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Swift</a:t>
                      </a:r>
                      <a:r>
                        <a:rPr lang="es-CL" sz="2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chemeClr val="bg2"/>
                          </a:solidFill>
                        </a:rPr>
                        <a:t>is</a:t>
                      </a:r>
                      <a:r>
                        <a:rPr lang="es-CL" sz="2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s-CL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2800" b="1" baseline="0" dirty="0" smtClean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s-CL" sz="2800" b="1" baseline="0" dirty="0" err="1" smtClean="0">
                          <a:solidFill>
                            <a:srgbClr val="7030A0"/>
                          </a:solidFill>
                        </a:rPr>
                        <a:t>write</a:t>
                      </a:r>
                      <a:r>
                        <a:rPr lang="es-CL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a </a:t>
                      </a:r>
                      <a:r>
                        <a:rPr lang="es-CL" sz="28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love</a:t>
                      </a:r>
                      <a:r>
                        <a:rPr lang="es-CL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song</a:t>
                      </a:r>
                      <a:r>
                        <a:rPr lang="es-CL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. </a:t>
                      </a:r>
                      <a:endParaRPr lang="es-ES" sz="2800" dirty="0" smtClean="0"/>
                    </a:p>
                    <a:p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b="1" dirty="0" err="1" smtClean="0">
                          <a:solidFill>
                            <a:schemeClr val="bg2"/>
                          </a:solidFill>
                        </a:rPr>
                        <a:t>Is</a:t>
                      </a:r>
                      <a:r>
                        <a:rPr lang="es-CL" sz="2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CL" sz="2800" b="1" baseline="0" dirty="0" smtClean="0">
                          <a:solidFill>
                            <a:srgbClr val="FF0000"/>
                          </a:solidFill>
                        </a:rPr>
                        <a:t>Taylor Swift </a:t>
                      </a:r>
                      <a:r>
                        <a:rPr lang="es-CL" sz="28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2800" b="1" baseline="0" dirty="0" smtClean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s-CL" sz="2800" b="1" baseline="0" dirty="0" err="1" smtClean="0">
                          <a:solidFill>
                            <a:srgbClr val="7030A0"/>
                          </a:solidFill>
                        </a:rPr>
                        <a:t>write</a:t>
                      </a:r>
                      <a:r>
                        <a:rPr lang="es-CL" sz="28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CL" sz="2800" b="1" baseline="0" dirty="0" smtClean="0">
                          <a:solidFill>
                            <a:schemeClr val="bg1"/>
                          </a:solidFill>
                        </a:rPr>
                        <a:t>a </a:t>
                      </a:r>
                      <a:r>
                        <a:rPr lang="es-CL" sz="2800" b="1" baseline="0" dirty="0" err="1" smtClean="0">
                          <a:solidFill>
                            <a:schemeClr val="bg1"/>
                          </a:solidFill>
                        </a:rPr>
                        <a:t>love</a:t>
                      </a:r>
                      <a:r>
                        <a:rPr lang="es-CL" sz="2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chemeClr val="bg1"/>
                          </a:solidFill>
                        </a:rPr>
                        <a:t>song</a:t>
                      </a:r>
                      <a:r>
                        <a:rPr lang="es-CL" sz="2800" b="1" baseline="0" dirty="0" smtClean="0">
                          <a:solidFill>
                            <a:schemeClr val="bg1"/>
                          </a:solidFill>
                        </a:rPr>
                        <a:t>? </a:t>
                      </a:r>
                      <a:endParaRPr lang="es-CL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ES" sz="2800" dirty="0"/>
                    </a:p>
                  </a:txBody>
                  <a:tcPr/>
                </a:tc>
              </a:tr>
              <a:tr h="1324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Batman </a:t>
                      </a:r>
                      <a:r>
                        <a:rPr lang="es-CL" sz="2800" b="1" dirty="0" err="1" smtClean="0">
                          <a:solidFill>
                            <a:schemeClr val="bg2"/>
                          </a:solidFill>
                        </a:rPr>
                        <a:t>is</a:t>
                      </a:r>
                      <a:r>
                        <a:rPr lang="es-CL" sz="2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2800" b="1" baseline="0" dirty="0" smtClean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s-CL" sz="2800" b="1" dirty="0" err="1" smtClean="0">
                          <a:solidFill>
                            <a:srgbClr val="7030A0"/>
                          </a:solidFill>
                        </a:rPr>
                        <a:t>save</a:t>
                      </a:r>
                      <a:r>
                        <a:rPr lang="es-CL" sz="28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CL" sz="2800" b="1" dirty="0" err="1" smtClean="0">
                          <a:solidFill>
                            <a:schemeClr val="bg1"/>
                          </a:solidFill>
                        </a:rPr>
                        <a:t>Gotham</a:t>
                      </a:r>
                      <a:r>
                        <a:rPr lang="es-CL" sz="2800" b="1" dirty="0" smtClean="0">
                          <a:solidFill>
                            <a:schemeClr val="bg1"/>
                          </a:solidFill>
                        </a:rPr>
                        <a:t> City.</a:t>
                      </a:r>
                      <a:endParaRPr lang="es-ES" sz="2800" dirty="0" smtClean="0"/>
                    </a:p>
                    <a:p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Batman</a:t>
                      </a:r>
                      <a:r>
                        <a:rPr lang="es-CL" sz="2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chemeClr val="bg2"/>
                          </a:solidFill>
                        </a:rPr>
                        <a:t>isn´t</a:t>
                      </a:r>
                      <a:r>
                        <a:rPr lang="es-CL" sz="2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CL" sz="2800" b="1" baseline="0" dirty="0" smtClean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s-CL" sz="2800" b="1" baseline="0" dirty="0" err="1" smtClean="0">
                          <a:solidFill>
                            <a:srgbClr val="7030A0"/>
                          </a:solidFill>
                        </a:rPr>
                        <a:t>save</a:t>
                      </a:r>
                      <a:r>
                        <a:rPr lang="es-CL" sz="28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CL" sz="28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Gotham</a:t>
                      </a:r>
                      <a:endParaRPr lang="es-ES" sz="2800" dirty="0" smtClean="0"/>
                    </a:p>
                    <a:p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err="1" smtClean="0">
                          <a:solidFill>
                            <a:schemeClr val="bg2"/>
                          </a:solidFill>
                        </a:rPr>
                        <a:t>Is</a:t>
                      </a:r>
                      <a:r>
                        <a:rPr lang="es-ES" sz="2800" baseline="0" dirty="0" smtClean="0">
                          <a:solidFill>
                            <a:srgbClr val="FF0000"/>
                          </a:solidFill>
                        </a:rPr>
                        <a:t> Batman </a:t>
                      </a:r>
                      <a:r>
                        <a:rPr lang="es-ES" sz="2800" baseline="0" dirty="0" err="1" smtClean="0">
                          <a:solidFill>
                            <a:srgbClr val="00B050"/>
                          </a:solidFill>
                        </a:rPr>
                        <a:t>going</a:t>
                      </a:r>
                      <a:r>
                        <a:rPr lang="es-ES" sz="2800" baseline="0" dirty="0" smtClean="0">
                          <a:solidFill>
                            <a:srgbClr val="00B050"/>
                          </a:solidFill>
                        </a:rPr>
                        <a:t> to</a:t>
                      </a:r>
                      <a:r>
                        <a:rPr lang="es-ES" sz="28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ES" sz="2800" baseline="0" dirty="0" err="1" smtClean="0">
                          <a:solidFill>
                            <a:srgbClr val="7030A0"/>
                          </a:solidFill>
                        </a:rPr>
                        <a:t>save</a:t>
                      </a:r>
                      <a:r>
                        <a:rPr lang="es-ES" sz="28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s-ES" sz="2800" baseline="0" dirty="0" err="1" smtClean="0"/>
                        <a:t>Gotham</a:t>
                      </a:r>
                      <a:r>
                        <a:rPr lang="es-ES" sz="2800" baseline="0" dirty="0" smtClean="0"/>
                        <a:t>? </a:t>
                      </a:r>
                      <a:endParaRPr lang="es-ES" sz="2800" dirty="0" smtClean="0"/>
                    </a:p>
                    <a:p>
                      <a:endParaRPr lang="es-E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4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Unscramble</a:t>
            </a:r>
            <a:r>
              <a:rPr lang="es-ES" dirty="0" smtClean="0"/>
              <a:t>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: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7818" y="1433945"/>
            <a:ext cx="11658600" cy="5195455"/>
          </a:xfrm>
        </p:spPr>
        <p:txBody>
          <a:bodyPr>
            <a:normAutofit/>
          </a:bodyPr>
          <a:lstStyle/>
          <a:p>
            <a:endParaRPr lang="es-ES" sz="4000" dirty="0"/>
          </a:p>
          <a:p>
            <a:r>
              <a:rPr lang="es-ES" sz="4000" dirty="0" smtClean="0"/>
              <a:t>1. </a:t>
            </a:r>
            <a:r>
              <a:rPr lang="es-ES" sz="4000" dirty="0" err="1" smtClean="0"/>
              <a:t>aren´t</a:t>
            </a:r>
            <a:r>
              <a:rPr lang="es-ES" sz="4000" dirty="0" smtClean="0"/>
              <a:t>/</a:t>
            </a:r>
            <a:r>
              <a:rPr lang="es-ES" sz="4000" dirty="0" err="1" smtClean="0"/>
              <a:t>eat</a:t>
            </a:r>
            <a:r>
              <a:rPr lang="es-ES" sz="4000" dirty="0" smtClean="0"/>
              <a:t>/</a:t>
            </a:r>
            <a:r>
              <a:rPr lang="es-ES" sz="4000" dirty="0" err="1" smtClean="0"/>
              <a:t>we</a:t>
            </a:r>
            <a:r>
              <a:rPr lang="es-ES" sz="4000" dirty="0" smtClean="0"/>
              <a:t>/at </a:t>
            </a:r>
            <a:r>
              <a:rPr lang="es-ES" sz="4000" dirty="0" err="1" smtClean="0"/>
              <a:t>Tiramisu</a:t>
            </a:r>
            <a:r>
              <a:rPr lang="es-ES" sz="4000" dirty="0" smtClean="0"/>
              <a:t>/</a:t>
            </a:r>
            <a:r>
              <a:rPr lang="es-ES" sz="4000" dirty="0" err="1" smtClean="0"/>
              <a:t>going</a:t>
            </a:r>
            <a:r>
              <a:rPr lang="es-ES" sz="4000" dirty="0" smtClean="0"/>
              <a:t> to. </a:t>
            </a:r>
          </a:p>
          <a:p>
            <a:r>
              <a:rPr lang="es-ES" sz="4000" dirty="0" smtClean="0"/>
              <a:t>2. </a:t>
            </a:r>
            <a:r>
              <a:rPr lang="es-ES" sz="4000" dirty="0" err="1" smtClean="0"/>
              <a:t>going</a:t>
            </a:r>
            <a:r>
              <a:rPr lang="es-ES" sz="4000" dirty="0" smtClean="0"/>
              <a:t> to/</a:t>
            </a:r>
            <a:r>
              <a:rPr lang="es-ES" sz="4000" dirty="0" err="1" smtClean="0"/>
              <a:t>my</a:t>
            </a:r>
            <a:r>
              <a:rPr lang="es-ES" sz="4000" dirty="0" smtClean="0"/>
              <a:t> </a:t>
            </a:r>
            <a:r>
              <a:rPr lang="es-ES" sz="4000" dirty="0" err="1" smtClean="0"/>
              <a:t>sister</a:t>
            </a:r>
            <a:r>
              <a:rPr lang="es-ES" sz="4000" dirty="0" smtClean="0"/>
              <a:t>/</a:t>
            </a:r>
            <a:r>
              <a:rPr lang="es-ES" sz="4000" dirty="0" err="1" smtClean="0"/>
              <a:t>play</a:t>
            </a:r>
            <a:r>
              <a:rPr lang="es-ES" sz="4000" dirty="0" smtClean="0"/>
              <a:t> </a:t>
            </a:r>
            <a:r>
              <a:rPr lang="es-ES" sz="4000" dirty="0" err="1" smtClean="0"/>
              <a:t>basketball</a:t>
            </a:r>
            <a:r>
              <a:rPr lang="es-ES" sz="4000" dirty="0" smtClean="0"/>
              <a:t>/</a:t>
            </a:r>
            <a:r>
              <a:rPr lang="es-ES" sz="4000" dirty="0" err="1" smtClean="0"/>
              <a:t>next</a:t>
            </a:r>
            <a:r>
              <a:rPr lang="es-ES" sz="4000" dirty="0" smtClean="0"/>
              <a:t> </a:t>
            </a:r>
            <a:r>
              <a:rPr lang="es-ES" sz="4000" dirty="0" err="1" smtClean="0"/>
              <a:t>week</a:t>
            </a:r>
            <a:r>
              <a:rPr lang="es-ES" sz="4000" dirty="0" smtClean="0"/>
              <a:t>/</a:t>
            </a:r>
            <a:r>
              <a:rPr lang="es-ES" sz="4000" dirty="0" err="1" smtClean="0"/>
              <a:t>is</a:t>
            </a:r>
            <a:r>
              <a:rPr lang="es-ES" sz="4000" dirty="0" smtClean="0"/>
              <a:t>. </a:t>
            </a:r>
          </a:p>
          <a:p>
            <a:r>
              <a:rPr lang="es-ES" sz="4000" dirty="0" smtClean="0"/>
              <a:t>3. </a:t>
            </a:r>
            <a:r>
              <a:rPr lang="es-ES" sz="4000" dirty="0" err="1" smtClean="0"/>
              <a:t>they</a:t>
            </a:r>
            <a:r>
              <a:rPr lang="es-ES" sz="4000" dirty="0" smtClean="0"/>
              <a:t>/do/</a:t>
            </a:r>
            <a:r>
              <a:rPr lang="es-ES" sz="4000" dirty="0" err="1" smtClean="0"/>
              <a:t>going</a:t>
            </a:r>
            <a:r>
              <a:rPr lang="es-ES" sz="4000" dirty="0" smtClean="0"/>
              <a:t> to/a </a:t>
            </a:r>
            <a:r>
              <a:rPr lang="es-ES" sz="4000" dirty="0" err="1" smtClean="0"/>
              <a:t>concert</a:t>
            </a:r>
            <a:r>
              <a:rPr lang="es-ES" sz="4000" dirty="0" smtClean="0"/>
              <a:t> in Santiago/in 2016/are/?</a:t>
            </a:r>
          </a:p>
          <a:p>
            <a:r>
              <a:rPr lang="es-ES" sz="4000" dirty="0" smtClean="0"/>
              <a:t>4. </a:t>
            </a:r>
            <a:r>
              <a:rPr lang="es-ES" sz="4000" dirty="0" err="1" smtClean="0"/>
              <a:t>study</a:t>
            </a:r>
            <a:r>
              <a:rPr lang="es-ES" sz="4000" dirty="0" smtClean="0"/>
              <a:t>/</a:t>
            </a:r>
            <a:r>
              <a:rPr lang="es-ES" sz="4000" dirty="0" err="1" smtClean="0"/>
              <a:t>you</a:t>
            </a:r>
            <a:r>
              <a:rPr lang="es-ES" sz="4000" dirty="0" smtClean="0"/>
              <a:t>/</a:t>
            </a:r>
            <a:r>
              <a:rPr lang="es-ES" sz="4000" dirty="0" err="1" smtClean="0"/>
              <a:t>for</a:t>
            </a:r>
            <a:r>
              <a:rPr lang="es-ES" sz="4000" dirty="0" smtClean="0"/>
              <a:t> </a:t>
            </a:r>
            <a:r>
              <a:rPr lang="es-ES" sz="4000" dirty="0" err="1" smtClean="0"/>
              <a:t>the</a:t>
            </a:r>
            <a:r>
              <a:rPr lang="es-ES" sz="4000" dirty="0" smtClean="0"/>
              <a:t> </a:t>
            </a:r>
            <a:r>
              <a:rPr lang="es-ES" sz="4000" dirty="0" err="1" smtClean="0"/>
              <a:t>math</a:t>
            </a:r>
            <a:r>
              <a:rPr lang="es-ES" sz="4000" dirty="0" smtClean="0"/>
              <a:t> test/are/ </a:t>
            </a:r>
            <a:r>
              <a:rPr lang="es-ES" sz="4000" dirty="0" err="1" smtClean="0"/>
              <a:t>tonight</a:t>
            </a:r>
            <a:r>
              <a:rPr lang="es-ES" sz="4000" dirty="0" smtClean="0"/>
              <a:t>/</a:t>
            </a:r>
            <a:r>
              <a:rPr lang="es-ES" sz="4000" dirty="0" err="1" smtClean="0"/>
              <a:t>going</a:t>
            </a:r>
            <a:r>
              <a:rPr lang="es-ES" sz="4000" dirty="0" smtClean="0"/>
              <a:t> to/?</a:t>
            </a:r>
            <a:endParaRPr lang="es-ES" sz="4000" dirty="0"/>
          </a:p>
          <a:p>
            <a:r>
              <a:rPr lang="es-ES" sz="4000" dirty="0" smtClean="0"/>
              <a:t>5. to </a:t>
            </a:r>
            <a:r>
              <a:rPr lang="es-ES" sz="4000" dirty="0" err="1" smtClean="0"/>
              <a:t>leave</a:t>
            </a:r>
            <a:r>
              <a:rPr lang="es-ES" sz="4000" dirty="0" smtClean="0"/>
              <a:t>/he/</a:t>
            </a:r>
            <a:r>
              <a:rPr lang="es-ES" sz="4000" dirty="0" err="1" smtClean="0"/>
              <a:t>going</a:t>
            </a:r>
            <a:r>
              <a:rPr lang="es-ES" sz="4000" dirty="0" smtClean="0"/>
              <a:t> to/</a:t>
            </a:r>
            <a:r>
              <a:rPr lang="es-ES" sz="4000" dirty="0" err="1" smtClean="0"/>
              <a:t>isn´t</a:t>
            </a:r>
            <a:r>
              <a:rPr lang="es-ES" sz="4000" dirty="0" smtClean="0"/>
              <a:t>/Chile/</a:t>
            </a:r>
            <a:r>
              <a:rPr lang="es-ES" sz="4000" dirty="0" err="1" smtClean="0"/>
              <a:t>this</a:t>
            </a:r>
            <a:r>
              <a:rPr lang="es-ES" sz="4000" dirty="0" smtClean="0"/>
              <a:t> </a:t>
            </a:r>
            <a:r>
              <a:rPr lang="es-ES" sz="4000" dirty="0" err="1" smtClean="0"/>
              <a:t>year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40539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to 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to </a:t>
            </a:r>
            <a:r>
              <a:rPr lang="es-ES" dirty="0" err="1" smtClean="0"/>
              <a:t>structure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We</a:t>
            </a:r>
            <a:r>
              <a:rPr lang="es-ES" dirty="0" smtClean="0"/>
              <a:t> use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structure</a:t>
            </a:r>
            <a:r>
              <a:rPr lang="es-ES" dirty="0" smtClean="0"/>
              <a:t> to </a:t>
            </a:r>
            <a:r>
              <a:rPr lang="es-ES" dirty="0" err="1" smtClean="0"/>
              <a:t>make</a:t>
            </a:r>
            <a:r>
              <a:rPr lang="es-ES" dirty="0" smtClean="0"/>
              <a:t> PREDICTIONS </a:t>
            </a:r>
            <a:r>
              <a:rPr lang="es-ES" dirty="0" err="1" smtClean="0"/>
              <a:t>or</a:t>
            </a:r>
            <a:r>
              <a:rPr lang="es-ES" dirty="0" smtClean="0"/>
              <a:t> PLANS. </a:t>
            </a:r>
          </a:p>
          <a:p>
            <a:r>
              <a:rPr lang="es-ES" dirty="0" err="1" smtClean="0"/>
              <a:t>Write</a:t>
            </a:r>
            <a:r>
              <a:rPr lang="es-ES" dirty="0" smtClean="0"/>
              <a:t> a </a:t>
            </a:r>
            <a:r>
              <a:rPr lang="es-ES" dirty="0" err="1" smtClean="0"/>
              <a:t>prediction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to </a:t>
            </a:r>
            <a:r>
              <a:rPr lang="es-ES" dirty="0" err="1" smtClean="0"/>
              <a:t>happen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photo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BE GOING TO </a:t>
            </a:r>
            <a:r>
              <a:rPr lang="es-ES" dirty="0" err="1" smtClean="0"/>
              <a:t>Structure</a:t>
            </a:r>
            <a:r>
              <a:rPr lang="es-E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6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to </a:t>
            </a:r>
            <a:r>
              <a:rPr lang="es-ES" dirty="0" err="1" smtClean="0"/>
              <a:t>win</a:t>
            </a:r>
            <a:r>
              <a:rPr lang="es-ES" dirty="0" smtClean="0"/>
              <a:t>? </a:t>
            </a:r>
            <a:br>
              <a:rPr lang="es-ES" dirty="0" smtClean="0"/>
            </a:b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to lose? </a:t>
            </a:r>
            <a:endParaRPr lang="es-ES" dirty="0"/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753" y="2011363"/>
            <a:ext cx="6642907" cy="4206875"/>
          </a:xfrm>
        </p:spPr>
      </p:pic>
    </p:spTree>
    <p:extLst>
      <p:ext uri="{BB962C8B-B14F-4D97-AF65-F5344CB8AC3E}">
        <p14:creationId xmlns:p14="http://schemas.microsoft.com/office/powerpoint/2010/main" val="11631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330</TotalTime>
  <Words>412</Words>
  <Application>Microsoft Office PowerPoint</Application>
  <PresentationFormat>Personalizado</PresentationFormat>
  <Paragraphs>70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Con bandas</vt:lpstr>
      <vt:lpstr>What are we going to do??</vt:lpstr>
      <vt:lpstr>The verb to be + going to + infinitive</vt:lpstr>
      <vt:lpstr>Remember the verb to be?</vt:lpstr>
      <vt:lpstr>Remember the verb to be?</vt:lpstr>
      <vt:lpstr>Presentación de PowerPoint</vt:lpstr>
      <vt:lpstr>Going to be structure </vt:lpstr>
      <vt:lpstr>Unscramble these sentences: </vt:lpstr>
      <vt:lpstr>When to use the going to structure</vt:lpstr>
      <vt:lpstr>Who is going to win?  Who is going to lose?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Be organized! Make  yourself a to-do list for the week-8 responsibilities!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we going to do??</dc:title>
  <dc:creator>Mary  Pullano  (CHACE)</dc:creator>
  <cp:lastModifiedBy>Gabriela García Osorio</cp:lastModifiedBy>
  <cp:revision>13</cp:revision>
  <dcterms:created xsi:type="dcterms:W3CDTF">2016-06-28T18:32:29Z</dcterms:created>
  <dcterms:modified xsi:type="dcterms:W3CDTF">2016-08-08T19:52:36Z</dcterms:modified>
</cp:coreProperties>
</file>